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9" r:id="rId3"/>
    <p:sldId id="308" r:id="rId4"/>
    <p:sldId id="310" r:id="rId5"/>
    <p:sldId id="257" r:id="rId6"/>
    <p:sldId id="315" r:id="rId7"/>
    <p:sldId id="313" r:id="rId8"/>
    <p:sldId id="300" r:id="rId9"/>
    <p:sldId id="301" r:id="rId10"/>
    <p:sldId id="326" r:id="rId11"/>
    <p:sldId id="302" r:id="rId12"/>
    <p:sldId id="303" r:id="rId13"/>
    <p:sldId id="316" r:id="rId14"/>
    <p:sldId id="317" r:id="rId15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B4FE-5791-48CA-B281-5A26AD4CE3A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A0D68-A1BF-4D12-B78C-7F80BAAC509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08D5-F950-4114-A253-5EC2B587B6A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58982" y="1413164"/>
            <a:ext cx="10557163" cy="0"/>
          </a:xfrm>
          <a:prstGeom prst="line">
            <a:avLst/>
          </a:prstGeom>
          <a:ln w="539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85455" y="406154"/>
            <a:ext cx="860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MÌNH CÙNG THỬ TÀI CHÚT NHÉ!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37309" y="955964"/>
            <a:ext cx="107788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7108" y="178727"/>
            <a:ext cx="81983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Ý NGHĨA CỦA TƯƠNG QUAN TRỘI – LẶN</a:t>
            </a:r>
            <a:endParaRPr lang="vi-VN" altLang="en-US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 bwMode="auto">
          <a:xfrm>
            <a:off x="982639" y="1618591"/>
            <a:ext cx="4342799" cy="5047214"/>
            <a:chOff x="249" y="1298"/>
            <a:chExt cx="1905" cy="1705"/>
          </a:xfrm>
        </p:grpSpPr>
        <p:grpSp>
          <p:nvGrpSpPr>
            <p:cNvPr id="5" name="Group 4"/>
            <p:cNvGrpSpPr/>
            <p:nvPr/>
          </p:nvGrpSpPr>
          <p:grpSpPr bwMode="auto">
            <a:xfrm>
              <a:off x="249" y="1298"/>
              <a:ext cx="1905" cy="1678"/>
              <a:chOff x="249" y="1298"/>
              <a:chExt cx="1454" cy="1089"/>
            </a:xfrm>
          </p:grpSpPr>
          <p:pic>
            <p:nvPicPr>
              <p:cNvPr id="8" name="Picture 5" descr="Bai_1"/>
              <p:cNvPicPr>
                <a:picLocks noChangeAspect="1" noChangeArrowheads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5306"/>
              <a:stretch>
                <a:fillRect/>
              </a:stretch>
            </p:blipFill>
            <p:spPr bwMode="auto">
              <a:xfrm>
                <a:off x="249" y="1298"/>
                <a:ext cx="1454" cy="10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295" y="1888"/>
                <a:ext cx="680" cy="4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09" y="2868"/>
              <a:ext cx="172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</a:t>
              </a:r>
              <a:r>
                <a:rPr lang="en-US" altLang="en-US" sz="2000" b="1" dirty="0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trơn</a:t>
              </a:r>
              <a:r>
                <a:rPr lang="en-US" altLang="en-US" sz="2000" b="1" dirty="0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2000" b="1" dirty="0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</a:t>
              </a:r>
              <a:r>
                <a:rPr lang="en-US" altLang="en-US" sz="2000" b="1" dirty="0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66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nhăn</a:t>
              </a:r>
              <a:endParaRPr lang="vi-VN" altLang="en-US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8"/>
          <p:cNvGrpSpPr/>
          <p:nvPr/>
        </p:nvGrpSpPr>
        <p:grpSpPr bwMode="auto">
          <a:xfrm>
            <a:off x="7458388" y="1769955"/>
            <a:ext cx="3855875" cy="4895850"/>
            <a:chOff x="4134" y="1162"/>
            <a:chExt cx="1497" cy="2087"/>
          </a:xfrm>
        </p:grpSpPr>
        <p:pic>
          <p:nvPicPr>
            <p:cNvPr id="11" name="Picture 9" descr="Bai_1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20" t="52333"/>
            <a:stretch>
              <a:fillRect/>
            </a:stretch>
          </p:blipFill>
          <p:spPr bwMode="auto">
            <a:xfrm>
              <a:off x="4150" y="1162"/>
              <a:ext cx="1465" cy="2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134" y="3044"/>
              <a:ext cx="149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Thân</a:t>
              </a:r>
              <a:r>
                <a:rPr lang="en-US" altLang="en-US" sz="2000" b="1" dirty="0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cao</a:t>
              </a:r>
              <a:r>
                <a:rPr lang="en-US" altLang="en-US" sz="2000" b="1" dirty="0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2000" b="1" dirty="0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thân</a:t>
              </a:r>
              <a:r>
                <a:rPr lang="en-US" altLang="en-US" sz="2000" b="1" dirty="0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000" b="1" dirty="0" err="1">
                  <a:solidFill>
                    <a:srgbClr val="5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thấp</a:t>
              </a:r>
              <a:endParaRPr lang="vi-VN" altLang="en-US" sz="2000" b="1" dirty="0">
                <a:solidFill>
                  <a:srgbClr val="5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113007" y="1088427"/>
            <a:ext cx="9204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37309" y="955964"/>
            <a:ext cx="107788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86937" y="1189629"/>
            <a:ext cx="117170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altLang="en-US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68322" y="1908848"/>
            <a:ext cx="4512859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1459" y="132457"/>
            <a:ext cx="81983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Ý NGHĨA CỦA TƯƠNG QUAN TRỘI – LẶN</a:t>
            </a:r>
            <a:endParaRPr lang="vi-VN" altLang="en-US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Ã¬nh áº£nh cÃ³ liÃªn quan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2" b="6197"/>
          <a:stretch>
            <a:fillRect/>
          </a:stretch>
        </p:blipFill>
        <p:spPr bwMode="auto">
          <a:xfrm>
            <a:off x="4844955" y="1747691"/>
            <a:ext cx="7347045" cy="43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75404" y="176745"/>
            <a:ext cx="5098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C00000"/>
                </a:solidFill>
              </a:rPr>
              <a:t>Củng cố: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13205" y="1252024"/>
            <a:ext cx="8281182" cy="315116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 smtClean="0"/>
              <a:t>Trò chơi: </a:t>
            </a:r>
            <a:endParaRPr lang="vi-VN" sz="4800" dirty="0" smtClean="0"/>
          </a:p>
          <a:p>
            <a:pPr algn="ctr"/>
            <a:r>
              <a:rPr lang="vi-VN" sz="4800" dirty="0" smtClean="0"/>
              <a:t>vòng quay may mắn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27770">
            <a:off x="3908579" y="1887252"/>
            <a:ext cx="5109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7200" b="1" dirty="0" smtClean="0">
                <a:solidFill>
                  <a:srgbClr val="C00000"/>
                </a:solidFill>
              </a:rPr>
              <a:t>Thank you!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734" y="2255406"/>
            <a:ext cx="11836532" cy="43670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199" y="252267"/>
            <a:ext cx="10127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Chia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nhóm</a:t>
            </a:r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các</a:t>
            </a:r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kiểu</a:t>
            </a:r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gen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sau</a:t>
            </a:r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sao</a:t>
            </a:r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cho</a:t>
            </a:r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phù</a:t>
            </a:r>
            <a:r>
              <a:rPr lang="en-US" sz="3600" dirty="0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hợp</a:t>
            </a:r>
            <a:endParaRPr lang="en-US" sz="3600" dirty="0">
              <a:solidFill>
                <a:srgbClr val="C0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8472" y="1125103"/>
            <a:ext cx="803563" cy="8422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Dd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72145" y="1125103"/>
            <a:ext cx="803563" cy="8422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AA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255818" y="1125103"/>
            <a:ext cx="803563" cy="8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Cc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239490" y="1125103"/>
            <a:ext cx="803563" cy="8422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ee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292437" y="1125103"/>
            <a:ext cx="803563" cy="8422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Bb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276110" y="1125103"/>
            <a:ext cx="803563" cy="8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HH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259783" y="1125103"/>
            <a:ext cx="803563" cy="8422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dd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744266" y="2409753"/>
            <a:ext cx="4949952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/>
              <a:t>Kiểu gen dị hợp</a:t>
            </a:r>
            <a:endParaRPr lang="en-US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6666808" y="2386946"/>
            <a:ext cx="4949952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/>
              <a:t>Kiểu gen đồng hợp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36146 0.3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73" y="185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2806 0.3685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3" y="1842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L 0.2319 0.37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9" y="188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0.25117 0.376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1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96296E-6 L 0.00222 0.372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86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96296E-6 L -0.04779 0.372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1861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96296E-6 L -0.11367 0.374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1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53352" y="486808"/>
            <a:ext cx="9000700" cy="52117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vi-V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Đậu Hà Lan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TC):        Hoa đỏ       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Hoa trắng</a:t>
            </a:r>
            <a:endParaRPr lang="vi-VN" alt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                         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                    ………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                          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  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vi-V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……….)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xF1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…..…      x      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…….                          ……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        …………………….. </a:t>
            </a:r>
            <a:r>
              <a:rPr lang="vi-V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F2   </a:t>
            </a:r>
            <a:r>
              <a:rPr lang="vi-V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5059" y="1962096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81727" y="1945439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74890" y="2435953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Đỏ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56440" y="2440418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Aa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79796" y="4052596"/>
            <a:ext cx="123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A,  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83693" y="3512927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Aa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3504" y="3484465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Aa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38526" y="2978109"/>
            <a:ext cx="75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Đỏ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42418" y="2988864"/>
            <a:ext cx="75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Đỏ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0984" y="4003441"/>
            <a:ext cx="123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A,  a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055059" y="4684229"/>
            <a:ext cx="2322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1AA : 2Aa : 1aa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817274" y="5209008"/>
            <a:ext cx="2755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/>
              <a:t>3 đỏ : 1 trắng</a:t>
            </a:r>
            <a:endParaRPr lang="en-US" sz="3200" b="1" dirty="0"/>
          </a:p>
        </p:txBody>
      </p:sp>
      <p:sp>
        <p:nvSpPr>
          <p:cNvPr id="19" name="Cloud Callout 4"/>
          <p:cNvSpPr/>
          <p:nvPr/>
        </p:nvSpPr>
        <p:spPr>
          <a:xfrm>
            <a:off x="7900416" y="2389632"/>
            <a:ext cx="4133088" cy="3169920"/>
          </a:xfrm>
          <a:prstGeom prst="cloudCallout">
            <a:avLst>
              <a:gd name="adj1" fmla="val -50564"/>
              <a:gd name="adj2" fmla="val 732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để xác định được kiểu gen của cơ thể mang tính trạng trội?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SGK Sinh 9 hinh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879" y="2697578"/>
            <a:ext cx="5320624" cy="3991610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012155" y="1127159"/>
            <a:ext cx="10724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3: LAI</a:t>
            </a:r>
            <a:r>
              <a:rPr kumimoji="0" lang="en-US" alt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MỘT CẶP TÍNH TRẠNG (TIẾP THEO)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1661" y="204879"/>
            <a:ext cx="630146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C00000"/>
                </a:solidFill>
              </a:rPr>
              <a:t>CHỦ ĐỀ: LAI MỘT CẶP TÍNH TRẠNG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53352" y="486808"/>
            <a:ext cx="9000700" cy="52117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chỉnh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sơ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lai</a:t>
            </a:r>
            <a:r>
              <a:rPr kumimoji="0" lang="vi-V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Đậu Hà Lan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TC):        Hoa đỏ       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Hoa trắng</a:t>
            </a:r>
            <a:endParaRPr kumimoji="0" lang="vi-V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                         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Gp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…….                    ………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                                         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……. 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(</a:t>
            </a:r>
            <a:r>
              <a:rPr kumimoji="0" lang="vi-V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……….)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xF1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…..…      x      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………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…….                          ……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F1        …………………….. </a:t>
            </a:r>
            <a:r>
              <a:rPr kumimoji="0" lang="vi-V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…………………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F2   </a:t>
            </a:r>
            <a:r>
              <a:rPr kumimoji="0" lang="vi-V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5059" y="1962096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1727" y="1945439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4890" y="2435953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Đỏ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6440" y="2440418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9796" y="4052596"/>
            <a:ext cx="123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  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3693" y="3512927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3504" y="3484465"/>
            <a:ext cx="58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8526" y="2978109"/>
            <a:ext cx="75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Đỏ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2418" y="2988864"/>
            <a:ext cx="759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Đỏ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0984" y="4003441"/>
            <a:ext cx="123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  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5059" y="4684229"/>
            <a:ext cx="2322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1AA : 2Aa : 1aa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7274" y="5209008"/>
            <a:ext cx="2755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 đỏ : 1 trắng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Cloud Callout 4"/>
          <p:cNvSpPr/>
          <p:nvPr/>
        </p:nvSpPr>
        <p:spPr>
          <a:xfrm>
            <a:off x="7900416" y="2389632"/>
            <a:ext cx="4133088" cy="3169920"/>
          </a:xfrm>
          <a:prstGeom prst="cloudCallout">
            <a:avLst>
              <a:gd name="adj1" fmla="val -50564"/>
              <a:gd name="adj2" fmla="val 7320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 thế nào để xác định được kiểu gen của cơ thể mang tính trạng trội?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748665" y="104140"/>
            <a:ext cx="9833610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 phân tích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6621" y="606467"/>
            <a:ext cx="2542726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vi-VN" altLang="en-US" sz="2800" b="1" dirty="0" smtClean="0">
                <a:latin typeface="Times New Roman" panose="02020603050405020304" pitchFamily="18" charset="0"/>
              </a:rPr>
              <a:t>1. </a:t>
            </a:r>
            <a:r>
              <a:rPr lang="vi-VN" altLang="en-US" sz="2800" b="1" dirty="0">
                <a:latin typeface="Times New Roman" panose="02020603050405020304" pitchFamily="18" charset="0"/>
              </a:rPr>
              <a:t>Khái niệm</a:t>
            </a:r>
            <a:endParaRPr lang="vi-V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6550" y="1394612"/>
            <a:ext cx="111563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 gen 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tổ 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................................trong 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 bào của cơ thể.</a:t>
            </a:r>
            <a:endParaRPr lang="vi-VN" alt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6621" y="2311382"/>
            <a:ext cx="1115638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Thể đồng hợp 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 gen 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gồm.........................................................</a:t>
            </a:r>
            <a:endParaRPr lang="vi-VN" altLang="en-US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hợp 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trội:Ví dụ:  ..........</a:t>
            </a:r>
            <a:endParaRPr lang="vi-VN" altLang="en-US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hợp lặn: 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 ........</a:t>
            </a:r>
            <a:endParaRPr lang="vi-VN" alt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dị hợp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là kiểu gen </a:t>
            </a:r>
            <a:r>
              <a:rPr lang="vi-VN" alt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chứa..............................tương ứng.................(Aa</a:t>
            </a:r>
            <a:r>
              <a:rPr lang="vi-VN" alt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alt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5025" y="631292"/>
            <a:ext cx="4308475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b="1" dirty="0" smtClean="0"/>
              <a:t>Chọn từ thích hợp điền vào chỗ chấm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90678" y="1260609"/>
            <a:ext cx="2424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 bộ các gen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5696" y="2224978"/>
            <a:ext cx="4330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gen tương ứng giống nhau.</a:t>
            </a:r>
            <a:endParaRPr lang="vi-V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8339" y="2873774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vi-V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88339" y="3542488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vi-V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9342" y="4167308"/>
            <a:ext cx="2593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 gen có 2 gen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82412" y="4167308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 nhau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Content Placeholder 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515600" y="775335"/>
            <a:ext cx="838200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5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37309" y="955964"/>
            <a:ext cx="107788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4716" y="1090258"/>
            <a:ext cx="3655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vi-VN" alt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Lai phân tích</a:t>
            </a:r>
            <a:endParaRPr lang="vi-VN" alt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1184" y="1577621"/>
            <a:ext cx="83439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SGK?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18"/>
          <p:cNvGraphicFramePr/>
          <p:nvPr/>
        </p:nvGraphicFramePr>
        <p:xfrm>
          <a:off x="859811" y="2558041"/>
          <a:ext cx="10247194" cy="1981200"/>
        </p:xfrm>
        <a:graphic>
          <a:graphicData uri="http://schemas.openxmlformats.org/drawingml/2006/table">
            <a:tbl>
              <a:tblPr/>
              <a:tblGrid>
                <a:gridCol w="5123597"/>
                <a:gridCol w="5123597"/>
              </a:tblGrid>
              <a:tr h="1981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        AA (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x   aa (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     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             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         Aa 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 x    aa (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0" lang="en-US" alt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2203253" y="30302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842823" y="304990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2795871" y="3626485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7377430" y="3051175"/>
            <a:ext cx="4572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7953437" y="30369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9322874" y="30302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7148892" y="3631626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1Aa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8901492" y="3631626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1aa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605208" y="409956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7834692" y="4088826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1411408" y="483863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Group 48"/>
          <p:cNvGraphicFramePr>
            <a:graphicFrameLocks noGrp="1"/>
          </p:cNvGraphicFramePr>
          <p:nvPr/>
        </p:nvGraphicFramePr>
        <p:xfrm>
          <a:off x="40944" y="5490735"/>
          <a:ext cx="12037326" cy="1160118"/>
        </p:xfrm>
        <a:graphic>
          <a:graphicData uri="http://schemas.openxmlformats.org/drawingml/2006/table">
            <a:tbl>
              <a:tblPr/>
              <a:tblGrid>
                <a:gridCol w="5718411"/>
                <a:gridCol w="6318915"/>
              </a:tblGrid>
              <a:tr h="116011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937982" y="0"/>
            <a:ext cx="777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LAI PHÂN TÍCH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6008" y="561401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KG: 1 Aa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đỏ  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vi-VN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4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thể đem lai có KG đồng hợp trội</a:t>
            </a:r>
            <a:r>
              <a:rPr lang="en-US" altLang="en-US" sz="24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(AA)</a:t>
            </a:r>
            <a:endParaRPr lang="vi-VN" altLang="en-US" sz="2400" b="1" i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825322" y="5638800"/>
            <a:ext cx="65645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vi-V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KG:  1Aa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1aa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=&gt;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2400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thể đem lai có kiểu gen dị hợp</a:t>
            </a:r>
            <a:endParaRPr lang="vi-VN" altLang="en-US" sz="2400" b="1" i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/>
      <p:bldP spid="14" grpId="0"/>
      <p:bldP spid="15" grpId="0" bldLvl="0" animBg="1"/>
      <p:bldP spid="16" grpId="0"/>
      <p:bldP spid="17" grpId="0"/>
      <p:bldP spid="19" grpId="0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37309" y="955964"/>
            <a:ext cx="107788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0868" y="2372071"/>
            <a:ext cx="1121797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lai phân tích là phép lai giữa cá thể mang tính trạng 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vi-V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 . . . cần xác định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vi-V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. . . . . . . . với cá thể mang tính trạng 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vi-V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 . . . . . .  Nếu kết quả của phép lai là đồng tính thì cá thể mang tính trạng trội có kiểu gen 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vi-V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 . . . . . . . .  còn kết quả lai là phân tính thì cá thể đó có kiểu gen . .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vi-V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. . . . . .</a:t>
            </a:r>
            <a:endParaRPr lang="vi-V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900178" y="2372071"/>
            <a:ext cx="209657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endParaRPr lang="vi-V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63519" y="3811240"/>
            <a:ext cx="359633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hợp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81798" y="2832099"/>
            <a:ext cx="209657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 gen</a:t>
            </a:r>
            <a:endParaRPr lang="vi-V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736220" y="2792108"/>
            <a:ext cx="209657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endParaRPr lang="vi-VN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163847" y="4271268"/>
            <a:ext cx="2896006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 hợp</a:t>
            </a:r>
            <a:endParaRPr lang="vi-VN" altLang="en-US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45182" y="1734510"/>
            <a:ext cx="1118761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4262" y="1167953"/>
            <a:ext cx="3655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vi-VN" alt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Lai phân tích</a:t>
            </a:r>
            <a:endParaRPr lang="vi-VN" alt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7982" y="0"/>
            <a:ext cx="777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LAI PHÂN TÍCH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0" grpId="1"/>
      <p:bldP spid="10" grpId="2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3225" y="1082040"/>
            <a:ext cx="10233660" cy="3898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Lai phân tích </a:t>
            </a: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- Lai phân tích là phép lai giữa cá thể mang tính trạng trội cần xác định kiểu gen với cá thể mang tính trạng lặn . </a:t>
            </a:r>
            <a:endParaRPr lang="en-US" sz="3200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+ Nếu kết quả phép lai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đồng tính 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thì cá thể mang tính trạng trội có kiểu gen đồng hợp 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(P thuần chủng).</a:t>
            </a:r>
            <a:endParaRPr lang="en-US" sz="3200" b="1" i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  + Nếu kết quả phép lai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phân tính  </a:t>
            </a:r>
            <a:r>
              <a:rPr lang="en-US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theo tỉ lệ 1 : 1  thì cá thể mang tính trạng trội có kiểu gen dị hợp</a:t>
            </a:r>
            <a:r>
              <a:rPr 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15" descr="viet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5530" y="1081827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6035" y="4798060"/>
            <a:ext cx="11871325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kiểu gen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3" grpId="0"/>
    </p:bldLst>
  </p:timing>
</p:sld>
</file>

<file path=ppt/tags/tag1.xml><?xml version="1.0" encoding="utf-8"?>
<p:tagLst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14192&quot;&gt;&lt;object type=&quot;3&quot; unique_id=&quot;14193&quot;&gt;&lt;property id=&quot;20148&quot; value=&quot;5&quot;/&gt;&lt;property id=&quot;20300&quot; value=&quot;Slide 1&quot;/&gt;&lt;property id=&quot;20307&quot; value=&quot;309&quot;/&gt;&lt;/object&gt;&lt;object type=&quot;3&quot; unique_id=&quot;14194&quot;&gt;&lt;property id=&quot;20148&quot; value=&quot;5&quot;/&gt;&lt;property id=&quot;20300&quot; value=&quot;Slide 2&quot;/&gt;&lt;property id=&quot;20307&quot; value=&quot;308&quot;/&gt;&lt;/object&gt;&lt;object type=&quot;3&quot; unique_id=&quot;14198&quot;&gt;&lt;property id=&quot;20148&quot; value=&quot;5&quot;/&gt;&lt;property id=&quot;20300&quot; value=&quot;Slide 4&quot;/&gt;&lt;property id=&quot;20307&quot; value=&quot;257&quot;/&gt;&lt;/object&gt;&lt;object type=&quot;3&quot; unique_id=&quot;14199&quot;&gt;&lt;property id=&quot;20148&quot; value=&quot;5&quot;/&gt;&lt;property id=&quot;20300&quot; value=&quot;Slide 7&quot;/&gt;&lt;property id=&quot;20307&quot; value=&quot;299&quot;/&gt;&lt;/object&gt;&lt;object type=&quot;3&quot; unique_id=&quot;14200&quot;&gt;&lt;property id=&quot;20148&quot; value=&quot;5&quot;/&gt;&lt;property id=&quot;20300&quot; value=&quot;Slide 8&quot;/&gt;&lt;property id=&quot;20307&quot; value=&quot;300&quot;/&gt;&lt;/object&gt;&lt;object type=&quot;3&quot; unique_id=&quot;14201&quot;&gt;&lt;property id=&quot;20148&quot; value=&quot;5&quot;/&gt;&lt;property id=&quot;20300&quot; value=&quot;Slide 9&quot;/&gt;&lt;property id=&quot;20307&quot; value=&quot;301&quot;/&gt;&lt;/object&gt;&lt;object type=&quot;3&quot; unique_id=&quot;14202&quot;&gt;&lt;property id=&quot;20148&quot; value=&quot;5&quot;/&gt;&lt;property id=&quot;20300&quot; value=&quot;Slide 10&quot;/&gt;&lt;property id=&quot;20307&quot; value=&quot;302&quot;/&gt;&lt;/object&gt;&lt;object type=&quot;3&quot; unique_id=&quot;14203&quot;&gt;&lt;property id=&quot;20148&quot; value=&quot;5&quot;/&gt;&lt;property id=&quot;20300&quot; value=&quot;Slide 11&quot;/&gt;&lt;property id=&quot;20307&quot; value=&quot;303&quot;/&gt;&lt;/object&gt;&lt;object type=&quot;3&quot; unique_id=&quot;14206&quot;&gt;&lt;property id=&quot;20148&quot; value=&quot;5&quot;/&gt;&lt;property id=&quot;20300&quot; value=&quot;Slide 13&quot;/&gt;&lt;property id=&quot;20307&quot; value=&quot;306&quot;/&gt;&lt;/object&gt;&lt;object type=&quot;3&quot; unique_id=&quot;19571&quot;&gt;&lt;property id=&quot;20148&quot; value=&quot;5&quot;/&gt;&lt;property id=&quot;20300&quot; value=&quot;Slide 3&quot;/&gt;&lt;property id=&quot;20307&quot; value=&quot;310&quot;/&gt;&lt;/object&gt;&lt;object type=&quot;3&quot; unique_id=&quot;19814&quot;&gt;&lt;property id=&quot;20148&quot; value=&quot;5&quot;/&gt;&lt;property id=&quot;20300&quot; value=&quot;Slide 6 - &amp;quot;III. Lai phân tích&amp;quot;&quot;/&gt;&lt;property id=&quot;20307&quot; value=&quot;313&quot;/&gt;&lt;/object&gt;&lt;object type=&quot;3&quot; unique_id=&quot;35030&quot;&gt;&lt;property id=&quot;20148&quot; value=&quot;5&quot;/&gt;&lt;property id=&quot;20300&quot; value=&quot;Slide 5&quot;/&gt;&lt;property id=&quot;20307&quot; value=&quot;315&quot;/&gt;&lt;/object&gt;&lt;object type=&quot;3&quot; unique_id=&quot;35172&quot;&gt;&lt;property id=&quot;20148&quot; value=&quot;5&quot;/&gt;&lt;property id=&quot;20300&quot; value=&quot;Slide 12&quot;/&gt;&lt;property id=&quot;20307&quot; value=&quot;316&quot;/&gt;&lt;/object&gt;&lt;object type=&quot;3&quot; unique_id=&quot;36794&quot;&gt;&lt;property id=&quot;20148&quot; value=&quot;5&quot;/&gt;&lt;property id=&quot;20300&quot; value=&quot;Slide 14&quot;/&gt;&lt;property id=&quot;20307&quot; value=&quot;317&quot;/&gt;&lt;/object&gt;&lt;/object&gt;&lt;object type=&quot;8&quot; unique_id=&quot;142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3592</Words>
  <Application>WPS Presentation</Application>
  <PresentationFormat>Widescreen</PresentationFormat>
  <Paragraphs>217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SimSun</vt:lpstr>
      <vt:lpstr>Wingdings</vt:lpstr>
      <vt:lpstr>Leelawadee</vt:lpstr>
      <vt:lpstr>Leelawadee UI</vt:lpstr>
      <vt:lpstr>Times New Roman</vt:lpstr>
      <vt:lpstr>Calibri</vt:lpstr>
      <vt:lpstr>.VnTime</vt:lpstr>
      <vt:lpstr>Segoe Print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III. Lai phân tích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 Anh Lê</dc:creator>
  <cp:lastModifiedBy>admin</cp:lastModifiedBy>
  <cp:revision>59</cp:revision>
  <dcterms:created xsi:type="dcterms:W3CDTF">2021-09-02T03:32:00Z</dcterms:created>
  <dcterms:modified xsi:type="dcterms:W3CDTF">2021-10-05T07:37:47Z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D1B8C14F0AE04CE0BEBA068ADD756154</vt:lpwstr>
  </property>
  <property fmtid="{D5CDD505-2E9C-101B-9397-08002B2CF9AE}" pid="3" name="KSOProductBuildVer">
    <vt:lpwstr>1033-11.2.0.10323</vt:lpwstr>
  </property>
</Properties>
</file>